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73" r:id="rId3"/>
    <p:sldId id="274" r:id="rId4"/>
    <p:sldId id="262" r:id="rId5"/>
    <p:sldId id="257" r:id="rId6"/>
    <p:sldId id="258" r:id="rId7"/>
    <p:sldId id="259" r:id="rId8"/>
    <p:sldId id="265" r:id="rId9"/>
    <p:sldId id="266" r:id="rId10"/>
    <p:sldId id="267" r:id="rId11"/>
    <p:sldId id="268" r:id="rId12"/>
    <p:sldId id="275" r:id="rId13"/>
    <p:sldId id="269" r:id="rId14"/>
    <p:sldId id="270" r:id="rId15"/>
    <p:sldId id="26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4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408113551083645E-2"/>
          <c:y val="1.7270730602582621E-2"/>
          <c:w val="0.59197217523561541"/>
          <c:h val="0.844347176028983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Використання   ІКТ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Читання та укр. мова 1</c:v>
                </c:pt>
                <c:pt idx="1">
                  <c:v>Сходинки до нформатики 2</c:v>
                </c:pt>
                <c:pt idx="2">
                  <c:v>Математика 3</c:v>
                </c:pt>
                <c:pt idx="3">
                  <c:v>Природознавство 4</c:v>
                </c:pt>
                <c:pt idx="4">
                  <c:v>Мистецтво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655973763143956"/>
          <c:y val="3.0062685342654234E-2"/>
          <c:w val="0.39054406161030042"/>
          <c:h val="0.969937348447775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0.17806</cdr:x>
      <cdr:y>0.00924</cdr:y>
    </cdr:from>
    <cdr:to>
      <cdr:x>0.8584</cdr:x>
      <cdr:y>0.14848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19188" y="38217"/>
          <a:ext cx="504056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0.05944</cdr:x>
      <cdr:y>0.00924</cdr:y>
    </cdr:from>
    <cdr:to>
      <cdr:x>0.96531</cdr:x>
      <cdr:y>0.13108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40358" y="38217"/>
          <a:ext cx="671147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i="1" dirty="0"/>
        </a:p>
      </cdr:txBody>
    </cdr:sp>
  </cdr:relSizeAnchor>
  <cdr:relSizeAnchor xmlns:cdr="http://schemas.openxmlformats.org/drawingml/2006/chartDrawing">
    <cdr:from>
      <cdr:x>0</cdr:x>
      <cdr:y>0.04644</cdr:y>
    </cdr:from>
    <cdr:to>
      <cdr:x>0.99447</cdr:x>
      <cdr:y>0.96894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0" y="192105"/>
          <a:ext cx="7367860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2459-9B61-43DE-A46E-0E6FD325C40B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266A-0C63-45F7-B2FE-43A901A3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266A-0C63-45F7-B2FE-43A901A36C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8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CD8B-BBE9-442E-80B4-4B9DD0A93CAA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9C7F-6D01-4974-B17B-9712CCD87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CD8B-BBE9-442E-80B4-4B9DD0A93CAA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9C7F-6D01-4974-B17B-9712CCD87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CD8B-BBE9-442E-80B4-4B9DD0A93CAA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9C7F-6D01-4974-B17B-9712CCD8710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CD8B-BBE9-442E-80B4-4B9DD0A93CAA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9C7F-6D01-4974-B17B-9712CCD871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CD8B-BBE9-442E-80B4-4B9DD0A93CAA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9C7F-6D01-4974-B17B-9712CCD87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CD8B-BBE9-442E-80B4-4B9DD0A93CAA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9C7F-6D01-4974-B17B-9712CCD871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CD8B-BBE9-442E-80B4-4B9DD0A93CAA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9C7F-6D01-4974-B17B-9712CCD87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CD8B-BBE9-442E-80B4-4B9DD0A93CAA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9C7F-6D01-4974-B17B-9712CCD87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CD8B-BBE9-442E-80B4-4B9DD0A93CAA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9C7F-6D01-4974-B17B-9712CCD87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CD8B-BBE9-442E-80B4-4B9DD0A93CAA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9C7F-6D01-4974-B17B-9712CCD8710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CD8B-BBE9-442E-80B4-4B9DD0A93CAA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9C7F-6D01-4974-B17B-9712CCD871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BBCD8B-BBE9-442E-80B4-4B9DD0A93CAA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549C7F-6D01-4974-B17B-9712CCD871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2" y="4941168"/>
            <a:ext cx="7990658" cy="1224136"/>
          </a:xfrm>
        </p:spPr>
        <p:txBody>
          <a:bodyPr>
            <a:normAutofit/>
          </a:bodyPr>
          <a:lstStyle/>
          <a:p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Новомиргородська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загальноосвітня  школа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– ІІІ  ступенів № 1  презентує…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628800"/>
            <a:ext cx="4392488" cy="4104456"/>
          </a:xfrm>
        </p:spPr>
        <p:txBody>
          <a:bodyPr/>
          <a:lstStyle/>
          <a:p>
            <a:endParaRPr lang="uk-UA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додатки до уроків\додаток 2\get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12" y="723156"/>
            <a:ext cx="6362228" cy="43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97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418824" cy="4032448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Метод складання й розгадування загадок</a:t>
            </a:r>
            <a:b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Метод комбінованих запитань</a:t>
            </a:r>
            <a:b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етод «Стань поетом»</a:t>
            </a:r>
            <a:b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Метод «Мікрофон»</a:t>
            </a:r>
            <a:b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Робота в групах</a:t>
            </a:r>
            <a:b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Робота в парах</a:t>
            </a:r>
            <a:b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Рольова гра</a:t>
            </a:r>
            <a:b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Метод «Передбачення»</a:t>
            </a:r>
            <a:b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«</a:t>
            </a:r>
            <a:r>
              <a:rPr lang="uk-UA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Гронування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«Кольорове опитування»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92696"/>
            <a:ext cx="6984775" cy="86409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 стимулювання творчості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25884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15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одатки до уроків\додаток 2\Центр_Новомиргор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612"/>
            <a:ext cx="8784976" cy="57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етод   проектів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9610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-конечная звезда 6"/>
          <p:cNvSpPr/>
          <p:nvPr/>
        </p:nvSpPr>
        <p:spPr>
          <a:xfrm>
            <a:off x="3008107" y="2780928"/>
            <a:ext cx="3206130" cy="212226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«Я і Україна» на тему «Історія мого міста» </a:t>
            </a:r>
          </a:p>
        </p:txBody>
      </p:sp>
      <p:sp>
        <p:nvSpPr>
          <p:cNvPr id="9" name="Стрелка вверх 8"/>
          <p:cNvSpPr/>
          <p:nvPr/>
        </p:nvSpPr>
        <p:spPr>
          <a:xfrm rot="20889984">
            <a:off x="4250494" y="2463497"/>
            <a:ext cx="3240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6408974">
            <a:off x="6098610" y="3958957"/>
            <a:ext cx="3240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0243575">
            <a:off x="4622632" y="4903192"/>
            <a:ext cx="3240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7380560">
            <a:off x="3022317" y="3025116"/>
            <a:ext cx="3240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4757127">
            <a:off x="3076507" y="4358427"/>
            <a:ext cx="3240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3090840">
            <a:off x="5810478" y="2915106"/>
            <a:ext cx="3240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6479823" y="3931806"/>
            <a:ext cx="2268641" cy="1164448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Художники</a:t>
            </a:r>
          </a:p>
        </p:txBody>
      </p:sp>
      <p:sp>
        <p:nvSpPr>
          <p:cNvPr id="19" name="Выноска-облако 18"/>
          <p:cNvSpPr/>
          <p:nvPr/>
        </p:nvSpPr>
        <p:spPr>
          <a:xfrm>
            <a:off x="691877" y="2429901"/>
            <a:ext cx="2091017" cy="1124127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Гідрологи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3008107" y="1124744"/>
            <a:ext cx="2722648" cy="116753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Фольклористи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6047609" y="2007820"/>
            <a:ext cx="2163428" cy="1087306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Історики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3635897" y="5368511"/>
            <a:ext cx="2336600" cy="112428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Поети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827585" y="4480792"/>
            <a:ext cx="2132690" cy="1204840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Етнографи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44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9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рупова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навчальна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1196752"/>
            <a:ext cx="4032447" cy="5544615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Співпраця з ровесниками</a:t>
            </a:r>
          </a:p>
          <a:p>
            <a:pPr marL="457200" indent="-457200" algn="ctr">
              <a:buAutoNum type="arabicPeriod"/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</a:p>
          <a:p>
            <a:pPr algn="ctr"/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Засвоєння знань</a:t>
            </a:r>
          </a:p>
          <a:p>
            <a:pPr algn="ctr"/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вмінь</a:t>
            </a:r>
          </a:p>
          <a:p>
            <a:pPr algn="ctr"/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Високі результати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4366"/>
          <a:stretch/>
        </p:blipFill>
        <p:spPr bwMode="auto">
          <a:xfrm>
            <a:off x="241648" y="1124744"/>
            <a:ext cx="51224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6541144" y="169413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535116" y="278068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541788" y="3861048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35116" y="501317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350422"/>
              </p:ext>
            </p:extLst>
          </p:nvPr>
        </p:nvGraphicFramePr>
        <p:xfrm>
          <a:off x="270296" y="1844824"/>
          <a:ext cx="343760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 інформаційно-комунікаційні технології (ІКТ) –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ютер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мультимедійний проектор, мультимедійні презентації.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7" y="5877272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Урок информатика\фото\DSC00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1047"/>
            <a:ext cx="5184576" cy="41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2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76872"/>
            <a:ext cx="8136903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розповідь-пояснення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доповнення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бесіда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наочні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ілюстрація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демонстрація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кінофільмів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телепередач);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логічного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висвітлювати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здогади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припущення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цікавинок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культпоходів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КВК,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розвиваючого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характеру).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Активізація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5" y="5877272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75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60240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це завжди творення, тобто побудова нового та оригінального,нестандартне бачення в звичайному нових можливостей його функціонування або включення його як частини в нову систему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59204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на презентацію\PIC_13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4795" r="7968" b="11745"/>
          <a:stretch/>
        </p:blipFill>
        <p:spPr bwMode="auto">
          <a:xfrm>
            <a:off x="4716016" y="2874776"/>
            <a:ext cx="4315863" cy="27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User\Desktop\на презентацію\getImage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861708"/>
            <a:ext cx="4221584" cy="279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590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Переконана, що маю справу «з найскладнішим, неоціненним, найдорожчим, що є в житті, - з людиною. Від нас, від нашого вміння, майстерності, мистецтва,  залежить її життя, здоров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розум, характер, воля, громадянське й інтелектуальне обличчя, її місце і роль у житті, її щастя».(В. О. Сухомлинський)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80"/>
          <a:stretch/>
        </p:blipFill>
        <p:spPr bwMode="auto">
          <a:xfrm>
            <a:off x="1377819" y="2514149"/>
            <a:ext cx="6506549" cy="392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7" y="5877272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26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387424"/>
            <a:ext cx="77724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412776"/>
            <a:ext cx="3128392" cy="4104456"/>
          </a:xfrm>
        </p:spPr>
        <p:txBody>
          <a:bodyPr/>
          <a:lstStyle/>
          <a:p>
            <a:endParaRPr lang="en-US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Шаповал 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Ольга Леонідівна</a:t>
            </a:r>
          </a:p>
          <a:p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</a:t>
            </a:r>
          </a:p>
          <a:p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початкових класів</a:t>
            </a:r>
          </a:p>
          <a:p>
            <a:r>
              <a:rPr lang="uk-UA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Новомиргородської</a:t>
            </a:r>
            <a:endParaRPr lang="uk-UA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загальноосвітньої школи </a:t>
            </a:r>
          </a:p>
          <a:p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– ІІІ ступенів № 1</a:t>
            </a:r>
          </a:p>
          <a:p>
            <a:endParaRPr lang="ru-RU" dirty="0"/>
          </a:p>
        </p:txBody>
      </p:sp>
      <p:pic>
        <p:nvPicPr>
          <p:cNvPr id="4" name="Picture 2" descr="C:\Users\User\Desktop\новомиргород шк1\IMG_47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0" t="6249" r="8379" b="3995"/>
          <a:stretch/>
        </p:blipFill>
        <p:spPr bwMode="auto">
          <a:xfrm>
            <a:off x="467541" y="1412776"/>
            <a:ext cx="363809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8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Освіта – вища, Кіровоградський ДПУ ім. Винниченка;</a:t>
            </a:r>
            <a:b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категорія – «спеціаліст вищої категорії»;</a:t>
            </a:r>
            <a:b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голова методичного об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єднання вчителів початкових класів  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ЗОШ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І-ІІІ ступенів №1;</a:t>
            </a:r>
            <a:b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член районної групи вчителів природничого напрямку;</a:t>
            </a:r>
            <a:b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класний керівник  2 класу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User\Desktop\на презентацію\PIC_18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92" y="2145712"/>
            <a:ext cx="7699429" cy="435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" y="6101928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92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76672"/>
            <a:ext cx="793122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Освітня </a:t>
            </a:r>
            <a:r>
              <a:rPr lang="uk-UA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тема, над якою </a:t>
            </a:r>
            <a:r>
              <a:rPr lang="uk-UA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працюю: </a:t>
            </a:r>
            <a:r>
              <a:rPr lang="uk-UA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творчих здібностей молодшого школяра</a:t>
            </a:r>
            <a:r>
              <a:rPr lang="uk-UA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2" y="1772816"/>
            <a:ext cx="4320479" cy="3672407"/>
          </a:xfrm>
        </p:spPr>
        <p:txBody>
          <a:bodyPr>
            <a:normAutofit/>
          </a:bodyPr>
          <a:lstStyle/>
          <a:p>
            <a:endParaRPr lang="uk-U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виховати 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людину нового покоління, використовуючи </a:t>
            </a:r>
            <a:r>
              <a:rPr lang="uk-UA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компетентнісно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орієнтовані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педагогічні технології</a:t>
            </a:r>
            <a:endParaRPr lang="uk-UA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/>
        </p:blipFill>
        <p:spPr>
          <a:xfrm>
            <a:off x="250692" y="1844824"/>
            <a:ext cx="4465324" cy="3600400"/>
          </a:xfrm>
        </p:spPr>
      </p:pic>
      <p:pic>
        <p:nvPicPr>
          <p:cNvPr id="6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50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Педагогічне кредо: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1" y="5625884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43608" y="5373216"/>
            <a:ext cx="7236792" cy="10055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Основне завдання вчителя сучасної школи – допомогти дитині розкрити свої творчі здібності (за Сухомлинським)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D:\моя презентація і портфоліо\getImag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08" y="1052736"/>
            <a:ext cx="627939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06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032" y="548680"/>
            <a:ext cx="7772400" cy="1512168"/>
          </a:xfrm>
        </p:spPr>
        <p:txBody>
          <a:bodyPr>
            <a:normAutofit fontScale="90000"/>
          </a:bodyPr>
          <a:lstStyle/>
          <a:p>
            <a:pPr algn="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 створивши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творчу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атмосферу в учнівському колективі, можна забезпечити розвиток творчої особистості дитини.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О. Сухомлинський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36192" y="2204864"/>
            <a:ext cx="8240264" cy="4104456"/>
          </a:xfrm>
        </p:spPr>
        <p:txBody>
          <a:bodyPr>
            <a:normAutofit/>
          </a:bodyPr>
          <a:lstStyle/>
          <a:p>
            <a:pPr algn="l"/>
            <a:endParaRPr lang="uk-UA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uk-UA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иди навчальної діяльності, які дають матеріал для роздумів, можливість виявляти ініціативу та самостійність, потребують винахідливості  та творчості:</a:t>
            </a:r>
          </a:p>
          <a:p>
            <a:pPr algn="l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постереження.</a:t>
            </a:r>
          </a:p>
          <a:p>
            <a:pPr algn="l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Стимуляція творчої уяви.</a:t>
            </a:r>
          </a:p>
          <a:p>
            <a:pPr algn="l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Розвиток потреб творчості.</a:t>
            </a:r>
          </a:p>
          <a:p>
            <a:pPr algn="l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Позитивні емоції.</a:t>
            </a:r>
          </a:p>
          <a:p>
            <a:pPr algn="l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Виховання вольових рис характеру.</a:t>
            </a:r>
          </a:p>
          <a:p>
            <a:pPr algn="l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лемент творчості.</a:t>
            </a:r>
          </a:p>
          <a:p>
            <a:pPr algn="l"/>
            <a:endParaRPr lang="uk-UA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5776097"/>
              </p:ext>
            </p:extLst>
          </p:nvPr>
        </p:nvGraphicFramePr>
        <p:xfrm flipH="1" flipV="1">
          <a:off x="9143999" y="2996952"/>
          <a:ext cx="45719" cy="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1" y="5625884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9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229600" cy="208823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Подумай…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Доведи!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Порівняй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Відгадай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Зроби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1" y="5625884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до презентації\IMG_28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49545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88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авчально-розвивальні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дослідницькі завдання за посібником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Чернецької «Батьківська школа»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до презентації\Фото\IMG_1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2473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" y="5659204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43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869" y="338667"/>
            <a:ext cx="8066932" cy="1506157"/>
          </a:xfrm>
        </p:spPr>
        <p:txBody>
          <a:bodyPr>
            <a:normAutofit/>
          </a:bodyPr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із джерел самостійного здобування учнями знань є організація спостережень за змінами в природі у різні пори року під час екскурсій до лісу, саду або парку </a:t>
            </a:r>
            <a:b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Сухомлинським)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1960" y="1844824"/>
            <a:ext cx="4608512" cy="4104456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Екскурсії-милування, цікаві миттєвості природи, екскурсія-роздум, розгляд екологічних ситуацій</a:t>
            </a:r>
          </a:p>
          <a:p>
            <a:pPr algn="ctr"/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твори-розповіді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казки </a:t>
            </a:r>
          </a:p>
          <a:p>
            <a:pPr algn="ctr"/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алюнки, аплікації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колажі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179512" y="1844824"/>
            <a:ext cx="4320480" cy="3816424"/>
          </a:xfrm>
        </p:spPr>
      </p:pic>
      <p:pic>
        <p:nvPicPr>
          <p:cNvPr id="6" name="Picture 4" descr="C:\Users\User\Desktop\до презентації\depositphotos_23185086-Colored-hearts-with-hands-logo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880715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6372200" y="306896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86016" y="436510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77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827</TotalTime>
  <Words>398</Words>
  <Application>Microsoft Office PowerPoint</Application>
  <PresentationFormat>Экран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Новомиргородська  загальноосвітня  школа   І – ІІІ  ступенів № 1  презентує…</vt:lpstr>
      <vt:lpstr>Презентация PowerPoint</vt:lpstr>
      <vt:lpstr>- Освіта – вища, Кіровоградський ДПУ ім. Винниченка; - категорія – «спеціаліст вищої категорії»; - голова методичного об’єднання вчителів початкових класів      ЗОШ І-ІІІ ступенів №1; - член районної групи вчителів природничого напрямку; - класний керівник  2 класу </vt:lpstr>
      <vt:lpstr>    Освітня тема, над якою працюю: розвиток творчих здібностей молодшого школяра </vt:lpstr>
      <vt:lpstr>Педагогічне кредо:</vt:lpstr>
      <vt:lpstr>Лише створивши творчу атмосферу в учнівському колективі, можна забезпечити розвиток творчої особистості дитини. В. О. Сухомлинський</vt:lpstr>
      <vt:lpstr>                  Подумай…                              Доведи!                                         Порівняй.                                                     Відгадай?                                                                Зроби висновок. </vt:lpstr>
      <vt:lpstr>Навчально-розвивальні та дослідницькі завдання за посібником  Т. Чернецької «Батьківська школа»</vt:lpstr>
      <vt:lpstr>Одним із джерел самостійного здобування учнями знань є організація спостережень за змінами в природі у різні пори року під час екскурсій до лісу, саду або парку  (за Сухомлинським)</vt:lpstr>
      <vt:lpstr> 1. Метод складання й розгадування загадок 2. Метод комбінованих запитань 3. Метод «Стань поетом» 4. Метод «Мікрофон» 5. Робота в групах 6. Робота в парах 7. Рольова гра 8. Метод «Передбачення» 9. «Гронування» 10. «Кольорове опитування» </vt:lpstr>
      <vt:lpstr>Метод   проектів</vt:lpstr>
      <vt:lpstr> Групова навчальна діяльність </vt:lpstr>
      <vt:lpstr>Використання інформаційно-комунікаційні технології (ІКТ) – комп’ютер, мультимедійний проектор, мультимедійні презентації. </vt:lpstr>
      <vt:lpstr> Активізація   навчального   процесу</vt:lpstr>
      <vt:lpstr>Творчість – це завжди творення, тобто побудова нового та оригінального,нестандартне бачення в звичайному нових можливостей його функціонування або включення його як частини в нову систему</vt:lpstr>
      <vt:lpstr>Переконана, що маю справу «з найскладнішим, неоціненним, найдорожчим, що є в житті, - з людиною. Від нас, від нашого вміння, майстерності, мистецтва,  залежить її життя, здоров’я, розум, характер, воля, громадянське й інтелектуальне обличчя, її місце і роль у житті, її щастя».(В. О. Сухомлинський)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</cp:revision>
  <dcterms:created xsi:type="dcterms:W3CDTF">2013-10-20T11:31:20Z</dcterms:created>
  <dcterms:modified xsi:type="dcterms:W3CDTF">2013-10-21T22:22:40Z</dcterms:modified>
</cp:coreProperties>
</file>